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autoCompressPictures="0">
  <p:sldMasterIdLst>
    <p:sldMasterId id="2147484206" r:id="rId1"/>
  </p:sldMasterIdLst>
  <p:notesMasterIdLst>
    <p:notesMasterId r:id="rId6"/>
  </p:notesMasterIdLst>
  <p:handoutMasterIdLst>
    <p:handoutMasterId r:id="rId7"/>
  </p:handoutMasterIdLst>
  <p:sldIdLst>
    <p:sldId id="2147475000" r:id="rId2"/>
    <p:sldId id="2147475004" r:id="rId3"/>
    <p:sldId id="2147475002" r:id="rId4"/>
    <p:sldId id="2147475001" r:id="rId5"/>
  </p:sldIdLst>
  <p:sldSz cx="12192000" cy="6858000"/>
  <p:notesSz cx="9939338" cy="14368463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29768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859536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289304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719072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148840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578608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008376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438144" algn="l" defTabSz="859536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GTT" id="{34FB80D3-80CB-4DF0-8DFC-0E49A5753B27}">
          <p14:sldIdLst>
            <p14:sldId id="2147475000"/>
            <p14:sldId id="2147475004"/>
            <p14:sldId id="2147475002"/>
            <p14:sldId id="2147475001"/>
          </p14:sldIdLst>
        </p14:section>
      </p14:sectionLst>
    </p:ext>
    <p:ext uri="{EFAFB233-063F-42B5-8137-9DF3F51BA10A}">
      <p15:sldGuideLst xmlns:p15="http://schemas.microsoft.com/office/powerpoint/2012/main">
        <p15:guide id="6" pos="3772" userDrawn="1">
          <p15:clr>
            <a:srgbClr val="A4A3A4"/>
          </p15:clr>
        </p15:guide>
        <p15:guide id="7" orient="horz" pos="22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404040"/>
    <a:srgbClr val="A1A1A1"/>
    <a:srgbClr val="6C6C6C"/>
    <a:srgbClr val="63666A"/>
    <a:srgbClr val="787A7E"/>
    <a:srgbClr val="F2F2F2"/>
    <a:srgbClr val="BFBFBF"/>
    <a:srgbClr val="5C5D5F"/>
    <a:srgbClr val="0014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38" autoAdjust="0"/>
    <p:restoredTop sz="64803" autoAdjust="0"/>
  </p:normalViewPr>
  <p:slideViewPr>
    <p:cSldViewPr snapToGrid="0" showGuides="1">
      <p:cViewPr varScale="1">
        <p:scale>
          <a:sx n="102" d="100"/>
          <a:sy n="102" d="100"/>
        </p:scale>
        <p:origin x="1494" y="318"/>
      </p:cViewPr>
      <p:guideLst>
        <p:guide pos="3772"/>
        <p:guide orient="horz" pos="22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A7A9382-B6EE-436D-BD9D-35761E4DB2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6737" cy="720603"/>
          </a:xfrm>
          <a:prstGeom prst="rect">
            <a:avLst/>
          </a:prstGeom>
        </p:spPr>
        <p:txBody>
          <a:bodyPr vert="horz" lIns="132725" tIns="66363" rIns="132725" bIns="66363" rtlCol="0"/>
          <a:lstStyle>
            <a:lvl1pPr algn="l">
              <a:defRPr sz="1700"/>
            </a:lvl1pPr>
          </a:lstStyle>
          <a:p>
            <a:endParaRPr kumimoji="1" lang="ja-JP" altLang="en-US">
              <a:latin typeface="Meiryo UI" panose="020B0604030504040204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E3D3897-B980-4825-85F1-F75A05A8E9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30284" y="1"/>
            <a:ext cx="4306737" cy="720603"/>
          </a:xfrm>
          <a:prstGeom prst="rect">
            <a:avLst/>
          </a:prstGeom>
        </p:spPr>
        <p:txBody>
          <a:bodyPr vert="horz" lIns="132725" tIns="66363" rIns="132725" bIns="66363" rtlCol="0"/>
          <a:lstStyle>
            <a:lvl1pPr algn="r">
              <a:defRPr sz="1700"/>
            </a:lvl1pPr>
          </a:lstStyle>
          <a:p>
            <a:fld id="{C367EB3B-E8A3-49DD-B251-55839D062DB7}" type="datetimeFigureOut">
              <a:rPr kumimoji="1" lang="ja-JP" altLang="en-US" smtClean="0">
                <a:latin typeface="Meiryo UI" panose="020B0604030504040204" pitchFamily="50" charset="-128"/>
              </a:rPr>
              <a:t>2025/2/1</a:t>
            </a:fld>
            <a:endParaRPr kumimoji="1" lang="ja-JP" altLang="en-US">
              <a:latin typeface="Meiryo UI" panose="020B0604030504040204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989D9E-E37D-4634-98F2-3EEDE20B03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13647861"/>
            <a:ext cx="4306737" cy="720603"/>
          </a:xfrm>
          <a:prstGeom prst="rect">
            <a:avLst/>
          </a:prstGeom>
        </p:spPr>
        <p:txBody>
          <a:bodyPr vert="horz" lIns="132725" tIns="66363" rIns="132725" bIns="66363" rtlCol="0" anchor="b"/>
          <a:lstStyle>
            <a:lvl1pPr algn="l">
              <a:defRPr sz="1700"/>
            </a:lvl1pPr>
          </a:lstStyle>
          <a:p>
            <a:endParaRPr kumimoji="1" lang="ja-JP" altLang="en-US">
              <a:latin typeface="Meiryo UI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3FC036-BE5C-4DCB-AA5B-A5507366DF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30284" y="13647861"/>
            <a:ext cx="4306737" cy="720603"/>
          </a:xfrm>
          <a:prstGeom prst="rect">
            <a:avLst/>
          </a:prstGeom>
        </p:spPr>
        <p:txBody>
          <a:bodyPr vert="horz" lIns="132725" tIns="66363" rIns="132725" bIns="66363" rtlCol="0" anchor="b"/>
          <a:lstStyle>
            <a:lvl1pPr algn="r">
              <a:defRPr sz="1700"/>
            </a:lvl1pPr>
          </a:lstStyle>
          <a:p>
            <a:fld id="{D291B4BD-D52A-49E2-98AE-FFD823FC8F41}" type="slidenum">
              <a:rPr kumimoji="1" lang="ja-JP" altLang="en-US" smtClean="0">
                <a:latin typeface="Meiryo UI" panose="020B0604030504040204" pitchFamily="50" charset="-128"/>
              </a:rPr>
              <a:t>‹#›</a:t>
            </a:fld>
            <a:endParaRPr kumimoji="1" lang="ja-JP" altLang="en-US">
              <a:latin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41203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7906" cy="721313"/>
          </a:xfrm>
          <a:prstGeom prst="rect">
            <a:avLst/>
          </a:prstGeom>
        </p:spPr>
        <p:txBody>
          <a:bodyPr vert="horz" lIns="133881" tIns="66940" rIns="133881" bIns="66940" rtlCol="0"/>
          <a:lstStyle>
            <a:lvl1pPr algn="l">
              <a:defRPr sz="1700"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090" y="0"/>
            <a:ext cx="4307904" cy="721313"/>
          </a:xfrm>
          <a:prstGeom prst="rect">
            <a:avLst/>
          </a:prstGeom>
        </p:spPr>
        <p:txBody>
          <a:bodyPr vert="horz" lIns="133881" tIns="66940" rIns="133881" bIns="66940" rtlCol="0"/>
          <a:lstStyle>
            <a:lvl1pPr algn="r">
              <a:defRPr sz="1700"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</a:lstStyle>
          <a:p>
            <a:fld id="{AAE2C4BB-DD5D-4EF0-8811-528209874544}" type="datetimeFigureOut">
              <a:rPr kumimoji="1" lang="ja-JP" altLang="en-US" smtClean="0"/>
              <a:pPr/>
              <a:t>2025/2/1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1988" y="1797050"/>
            <a:ext cx="8615362" cy="4846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881" tIns="66940" rIns="133881" bIns="6694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232" y="6914896"/>
            <a:ext cx="7952876" cy="5657220"/>
          </a:xfrm>
          <a:prstGeom prst="rect">
            <a:avLst/>
          </a:prstGeom>
        </p:spPr>
        <p:txBody>
          <a:bodyPr vert="horz" lIns="133881" tIns="66940" rIns="133881" bIns="6694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3647150"/>
            <a:ext cx="4307906" cy="721313"/>
          </a:xfrm>
          <a:prstGeom prst="rect">
            <a:avLst/>
          </a:prstGeom>
        </p:spPr>
        <p:txBody>
          <a:bodyPr vert="horz" lIns="133881" tIns="66940" rIns="133881" bIns="66940" rtlCol="0" anchor="b"/>
          <a:lstStyle>
            <a:lvl1pPr algn="l">
              <a:defRPr sz="1700"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090" y="13647150"/>
            <a:ext cx="4307904" cy="721313"/>
          </a:xfrm>
          <a:prstGeom prst="rect">
            <a:avLst/>
          </a:prstGeom>
        </p:spPr>
        <p:txBody>
          <a:bodyPr vert="horz" lIns="133881" tIns="66940" rIns="133881" bIns="66940" rtlCol="0" anchor="b"/>
          <a:lstStyle>
            <a:lvl1pPr algn="r">
              <a:defRPr sz="1700"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Meiryo UI" panose="020B0604030504040204" pitchFamily="50" charset="-128"/>
              </a:defRPr>
            </a:lvl1pPr>
          </a:lstStyle>
          <a:p>
            <a:fld id="{24DE13BB-FCB6-4491-A87D-1E9BA7500F8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852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  <a:sym typeface="Meiryo UI" panose="020B0604030504040204" pitchFamily="50" charset="-128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  <a:sym typeface="Meiryo UI" panose="020B0604030504040204" pitchFamily="50" charset="-128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  <a:sym typeface="Meiryo UI" panose="020B0604030504040204" pitchFamily="50" charset="-128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  <a:sym typeface="Meiryo UI" panose="020B0604030504040204" pitchFamily="50" charset="-128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  <a:sym typeface="Meiryo UI" panose="020B0604030504040204" pitchFamily="50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34400"/>
          </a:xfrm>
          <a:solidFill>
            <a:srgbClr val="A9D18E"/>
          </a:solidFill>
        </p:spPr>
        <p:txBody>
          <a:bodyPr vert="horz" lIns="0" tIns="0" rIns="0" bIns="0" rtlCol="0" anchor="ctr">
            <a:noAutofit/>
          </a:bodyPr>
          <a:lstStyle>
            <a:lvl1pPr>
              <a:defRPr lang="ja-JP" altLang="en-US" sz="3600" b="0" dirty="0">
                <a:cs typeface="+mn-cs"/>
                <a:sym typeface="+mn-lt"/>
              </a:defRPr>
            </a:lvl1pPr>
          </a:lstStyle>
          <a:p>
            <a:pPr marL="0" marR="0" lvl="0" indent="0" algn="ctr" fontAlgn="auto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tabLst/>
            </a:pPr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391650" y="64325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fld id="{953D966B-ABD4-4CA8-B22B-B9A211F6C7AB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0D576759-481B-4CCB-92F2-5D593D9018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3230" y="800100"/>
            <a:ext cx="11166862" cy="387900"/>
          </a:xfrm>
        </p:spPr>
        <p:txBody>
          <a:bodyPr/>
          <a:lstStyle>
            <a:lvl1pPr algn="ctr">
              <a:defRPr sz="2400" b="1">
                <a:solidFill>
                  <a:srgbClr val="43B02A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488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6F6D2BC-D7ED-4B8C-A3C7-F3DA674D63A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50000">
                <a:srgbClr val="002060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3231" y="255460"/>
            <a:ext cx="11165538" cy="615600"/>
          </a:xfrm>
        </p:spPr>
        <p:txBody>
          <a:bodyPr anchor="ctr" anchorCtr="0"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1"/>
          </p:nvPr>
        </p:nvSpPr>
        <p:spPr>
          <a:xfrm>
            <a:off x="513231" y="1113534"/>
            <a:ext cx="11165538" cy="589271"/>
          </a:xfrm>
        </p:spPr>
        <p:txBody>
          <a:bodyPr anchor="ctr" anchorCtr="0"/>
          <a:lstStyle>
            <a:lvl1pPr algn="ctr">
              <a:defRPr sz="2800" b="1">
                <a:solidFill>
                  <a:schemeClr val="bg1"/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35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3231" y="255460"/>
            <a:ext cx="11165538" cy="615600"/>
          </a:xfrm>
        </p:spPr>
        <p:txBody>
          <a:bodyPr anchor="ctr" anchorCtr="0"/>
          <a:lstStyle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1"/>
          </p:nvPr>
        </p:nvSpPr>
        <p:spPr>
          <a:xfrm>
            <a:off x="513231" y="1113534"/>
            <a:ext cx="11165538" cy="589271"/>
          </a:xfrm>
        </p:spPr>
        <p:txBody>
          <a:bodyPr anchor="ctr" anchorCtr="0"/>
          <a:lstStyle>
            <a:lvl1pPr algn="ctr">
              <a:lnSpc>
                <a:spcPct val="8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32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3200">
                <a:solidFill>
                  <a:schemeClr val="bg1"/>
                </a:solidFill>
              </a:defRPr>
            </a:lvl4pPr>
            <a:lvl5pPr>
              <a:defRPr sz="3200">
                <a:solidFill>
                  <a:schemeClr val="bg1"/>
                </a:solidFill>
              </a:defRPr>
            </a:lvl5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56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568278106"/>
              </p:ext>
            </p:extLst>
          </p:nvPr>
        </p:nvGraphicFramePr>
        <p:xfrm>
          <a:off x="1955" y="1588"/>
          <a:ext cx="1954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6" imgW="563" imgH="564" progId="TCLayout.ActiveDocument.1">
                  <p:embed/>
                </p:oleObj>
              </mc:Choice>
              <mc:Fallback>
                <p:oleObj name="think-cell スライド" r:id="rId6" imgW="563" imgH="564" progId="TCLayout.ActiveDocument.1">
                  <p:embed/>
                  <p:pic>
                    <p:nvPicPr>
                      <p:cNvPr id="4" name="オブジェクト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55" y="1588"/>
                        <a:ext cx="1954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13231" y="180000"/>
            <a:ext cx="11165538" cy="615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ja-JP" altLang="en-US" noProof="0"/>
              <a:t>キーメッセージを入力（本スライドで一番伝えたいこと＜名詞止め・体言止め不可＞）</a:t>
            </a:r>
            <a:endParaRPr lang="en-US" noProof="0"/>
          </a:p>
        </p:txBody>
      </p:sp>
      <p:sp>
        <p:nvSpPr>
          <p:cNvPr id="8" name="フッター プレースホルダ 8"/>
          <p:cNvSpPr>
            <a:spLocks noGrp="1"/>
          </p:cNvSpPr>
          <p:nvPr>
            <p:ph type="ftr" sz="quarter" idx="3"/>
          </p:nvPr>
        </p:nvSpPr>
        <p:spPr bwMode="gray">
          <a:xfrm>
            <a:off x="868431" y="6588000"/>
            <a:ext cx="5939867" cy="18903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+mn-lt"/>
              </a:defRPr>
            </a:lvl1pPr>
          </a:lstStyle>
          <a:p>
            <a:endParaRPr lang="en-GB" altLang="en-GB"/>
          </a:p>
        </p:txBody>
      </p:sp>
      <p:sp>
        <p:nvSpPr>
          <p:cNvPr id="9" name="スライド番号プレースホルダ 9"/>
          <p:cNvSpPr>
            <a:spLocks noGrp="1"/>
          </p:cNvSpPr>
          <p:nvPr>
            <p:ph type="sldNum" sz="quarter" idx="4"/>
          </p:nvPr>
        </p:nvSpPr>
        <p:spPr bwMode="gray">
          <a:xfrm>
            <a:off x="513969" y="6588000"/>
            <a:ext cx="354462" cy="18903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  <a:sym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5FCFE5-FE56-4EF1-80A8-07776887C2A1}" type="slidenum">
              <a:rPr kumimoji="1"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 bwMode="gray">
          <a:xfrm>
            <a:off x="513230" y="1476000"/>
            <a:ext cx="11166862" cy="4824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kumimoji="1" lang="ja-JP" altLang="en-US"/>
              <a:t>マスター テキストの書式設定</a:t>
            </a:r>
            <a:endParaRPr kumimoji="1" lang="en-US" altLang="ja-JP"/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1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388776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3" r:id="rId1"/>
    <p:sldLayoutId id="2147484406" r:id="rId2"/>
    <p:sldLayoutId id="2147484407" r:id="rId3"/>
  </p:sldLayoutIdLst>
  <p:hf hdr="0" ftr="0" dt="0"/>
  <p:txStyles>
    <p:titleStyle>
      <a:lvl1pPr algn="l" defTabSz="990564" rtl="0" eaLnBrk="1" latinLnBrk="0" hangingPunct="1">
        <a:spcBef>
          <a:spcPct val="0"/>
        </a:spcBef>
        <a:buNone/>
        <a:defRPr kumimoji="1" sz="2000" b="1" kern="1200" baseline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+mj-lt"/>
        </a:defRPr>
      </a:lvl1pPr>
    </p:titleStyle>
    <p:bodyStyle>
      <a:lvl1pPr marL="0" marR="0" indent="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None/>
        <a:tabLst/>
        <a:defRPr kumimoji="1" sz="1200" b="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+mn-lt"/>
        </a:defRPr>
      </a:lvl1pPr>
      <a:lvl2pPr marL="18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n"/>
        <a:tabLst/>
        <a:defRPr kumimoji="1" lang="en-US" sz="1200" b="0" kern="1200" dirty="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+mn-lt"/>
        </a:defRPr>
      </a:lvl2pPr>
      <a:lvl3pPr marL="360000" marR="0" indent="-180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Wingdings" panose="05000000000000000000" pitchFamily="2" charset="2"/>
        <a:buChar char="Ø"/>
        <a:tabLst/>
        <a:defRPr kumimoji="1" lang="en-US" sz="1200" b="0" kern="1200" dirty="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+mn-lt"/>
        </a:defRPr>
      </a:lvl3pPr>
      <a:lvl4pPr marL="504000" marR="0" indent="-144000" algn="l" defTabSz="990564" rtl="0" eaLnBrk="1" fontAlgn="auto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lang="en-US" sz="1200" b="0" kern="1200" baseline="0" dirty="0" smtClean="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+mn-lt"/>
        </a:defRPr>
      </a:lvl4pPr>
      <a:lvl5pPr marL="684000" indent="-180000" algn="l" defTabSz="86502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Tx/>
        <a:buSzPct val="100000"/>
        <a:buFont typeface="Verdana" panose="020B0604030504040204" pitchFamily="34" charset="0"/>
        <a:buChar char="−"/>
        <a:tabLst/>
        <a:defRPr kumimoji="1" lang="en-US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80000" algn="l" defTabSz="990564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ü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77179" indent="-191093" algn="l" defTabSz="990564" rtl="0" eaLnBrk="1" latinLnBrk="0" hangingPunct="1">
        <a:spcBef>
          <a:spcPts val="0"/>
        </a:spcBef>
        <a:spcAft>
          <a:spcPts val="1083"/>
        </a:spcAft>
        <a:buFont typeface="Verdana" panose="020B0604030504040204" pitchFamily="34" charset="0"/>
        <a:buChar char="−"/>
        <a:defRPr kumimoji="1"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64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46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27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10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2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73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55" algn="l" defTabSz="990564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640">
          <p15:clr>
            <a:srgbClr val="A4A3A4"/>
          </p15:clr>
        </p15:guide>
        <p15:guide id="8" orient="horz" pos="935">
          <p15:clr>
            <a:srgbClr val="A4A3A4"/>
          </p15:clr>
        </p15:guide>
        <p15:guide id="9" orient="horz" pos="3974">
          <p15:clr>
            <a:srgbClr val="A4A3A4"/>
          </p15:clr>
        </p15:guide>
        <p15:guide id="10" orient="horz" pos="4156">
          <p15:clr>
            <a:srgbClr val="A4A3A4"/>
          </p15:clr>
        </p15:guide>
        <p15:guide id="11" orient="horz" pos="4269">
          <p15:clr>
            <a:srgbClr val="A4A3A4"/>
          </p15:clr>
        </p15:guide>
        <p15:guide id="12" pos="3840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5C6B21-87E9-D7C9-232A-A1E8A1096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円弧 20">
            <a:extLst>
              <a:ext uri="{FF2B5EF4-FFF2-40B4-BE49-F238E27FC236}">
                <a16:creationId xmlns:a16="http://schemas.microsoft.com/office/drawing/2014/main" id="{8009595B-AAC6-A8D0-5CC7-F4AF27223C45}"/>
              </a:ext>
            </a:extLst>
          </p:cNvPr>
          <p:cNvSpPr/>
          <p:nvPr/>
        </p:nvSpPr>
        <p:spPr bwMode="gray">
          <a:xfrm flipH="1">
            <a:off x="601760" y="3704615"/>
            <a:ext cx="4981437" cy="1494837"/>
          </a:xfrm>
          <a:prstGeom prst="arc">
            <a:avLst>
              <a:gd name="adj1" fmla="val 16200000"/>
              <a:gd name="adj2" fmla="val 4738412"/>
            </a:avLst>
          </a:prstGeom>
          <a:ln w="5080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円弧 8">
            <a:extLst>
              <a:ext uri="{FF2B5EF4-FFF2-40B4-BE49-F238E27FC236}">
                <a16:creationId xmlns:a16="http://schemas.microsoft.com/office/drawing/2014/main" id="{C4564E70-631A-2986-0CE1-BB0C3C40DA78}"/>
              </a:ext>
            </a:extLst>
          </p:cNvPr>
          <p:cNvSpPr/>
          <p:nvPr/>
        </p:nvSpPr>
        <p:spPr bwMode="gray">
          <a:xfrm>
            <a:off x="6697332" y="2209441"/>
            <a:ext cx="4981437" cy="1512000"/>
          </a:xfrm>
          <a:prstGeom prst="arc">
            <a:avLst>
              <a:gd name="adj1" fmla="val 16200000"/>
              <a:gd name="adj2" fmla="val 4738412"/>
            </a:avLst>
          </a:prstGeom>
          <a:ln w="5080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04A52C0-B24D-1AD4-37B5-6ED0313EB293}"/>
              </a:ext>
            </a:extLst>
          </p:cNvPr>
          <p:cNvCxnSpPr>
            <a:cxnSpLocks/>
          </p:cNvCxnSpPr>
          <p:nvPr/>
        </p:nvCxnSpPr>
        <p:spPr bwMode="gray">
          <a:xfrm>
            <a:off x="3035092" y="5179456"/>
            <a:ext cx="9065358" cy="0"/>
          </a:xfrm>
          <a:prstGeom prst="line">
            <a:avLst/>
          </a:prstGeom>
          <a:ln w="508000">
            <a:solidFill>
              <a:schemeClr val="accent1">
                <a:lumMod val="20000"/>
                <a:lumOff val="80000"/>
              </a:schemeClr>
            </a:solidFill>
            <a:headEnd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35345E-1726-CD1E-53A4-7596A16F093C}"/>
              </a:ext>
            </a:extLst>
          </p:cNvPr>
          <p:cNvCxnSpPr>
            <a:cxnSpLocks/>
          </p:cNvCxnSpPr>
          <p:nvPr/>
        </p:nvCxnSpPr>
        <p:spPr bwMode="gray">
          <a:xfrm flipV="1">
            <a:off x="561398" y="2315270"/>
            <a:ext cx="9216000" cy="0"/>
          </a:xfrm>
          <a:prstGeom prst="line">
            <a:avLst/>
          </a:prstGeom>
          <a:ln w="6350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hink-cell data - do not delete" hidden="1">
            <a:extLst>
              <a:ext uri="{FF2B5EF4-FFF2-40B4-BE49-F238E27FC236}">
                <a16:creationId xmlns:a16="http://schemas.microsoft.com/office/drawing/2014/main" id="{A06AEA60-9E85-7DA3-AA00-1176633CFC7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416" imgH="416" progId="TCLayout.ActiveDocument.1">
                  <p:embed/>
                </p:oleObj>
              </mc:Choice>
              <mc:Fallback>
                <p:oleObj name="think-cell スライド" r:id="rId3" imgW="416" imgH="416" progId="TCLayout.ActiveDocument.1">
                  <p:embed/>
                  <p:pic>
                    <p:nvPicPr>
                      <p:cNvPr id="2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F0AEC68-1FF3-0B6C-50B5-3CC3024600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C0957F05-5C51-1143-01FD-730ED9849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31" y="292199"/>
            <a:ext cx="11165538" cy="615600"/>
          </a:xfrm>
        </p:spPr>
        <p:txBody>
          <a:bodyPr vert="horz"/>
          <a:lstStyle/>
          <a:p>
            <a:r>
              <a:rPr kumimoji="1" lang="en-US" altLang="ja-JP" dirty="0"/>
              <a:t>TDPF</a:t>
            </a:r>
            <a:r>
              <a:rPr kumimoji="1" lang="ja-JP" altLang="en-US" dirty="0"/>
              <a:t>の歩み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E756A12-3943-3C9A-17D4-384DA84BA98F}"/>
              </a:ext>
            </a:extLst>
          </p:cNvPr>
          <p:cNvGrpSpPr/>
          <p:nvPr/>
        </p:nvGrpSpPr>
        <p:grpSpPr>
          <a:xfrm>
            <a:off x="4544659" y="1463998"/>
            <a:ext cx="2947804" cy="1704088"/>
            <a:chOff x="290535" y="2092132"/>
            <a:chExt cx="4067246" cy="2423666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3DBD9C8C-E930-9AB7-9024-55EF00D6499A}"/>
                </a:ext>
              </a:extLst>
            </p:cNvPr>
            <p:cNvSpPr/>
            <p:nvPr/>
          </p:nvSpPr>
          <p:spPr>
            <a:xfrm>
              <a:off x="290694" y="2092247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04B11AD-C854-783A-3810-0ADF9428C1BE}"/>
                </a:ext>
              </a:extLst>
            </p:cNvPr>
            <p:cNvSpPr/>
            <p:nvPr/>
          </p:nvSpPr>
          <p:spPr>
            <a:xfrm>
              <a:off x="361842" y="3106031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会員間の共創促進を目的としたコミュニティイベントを開催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84F8330-5525-8849-9259-1AD0A4219613}"/>
                </a:ext>
              </a:extLst>
            </p:cNvPr>
            <p:cNvSpPr txBox="1"/>
            <p:nvPr/>
          </p:nvSpPr>
          <p:spPr>
            <a:xfrm>
              <a:off x="290535" y="2092132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コミュニティイベント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始動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A7460AA-B321-7E7F-EB98-17D03C134A34}"/>
              </a:ext>
            </a:extLst>
          </p:cNvPr>
          <p:cNvGrpSpPr/>
          <p:nvPr/>
        </p:nvGrpSpPr>
        <p:grpSpPr>
          <a:xfrm>
            <a:off x="1277469" y="1445526"/>
            <a:ext cx="2947804" cy="1704088"/>
            <a:chOff x="290535" y="2145216"/>
            <a:chExt cx="4067246" cy="2423666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790ED50-8DD2-7849-6B65-2A6115171A3E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26C1FD66-1466-5E8F-750B-257BD0A982E4}"/>
                </a:ext>
              </a:extLst>
            </p:cNvPr>
            <p:cNvSpPr/>
            <p:nvPr/>
          </p:nvSpPr>
          <p:spPr>
            <a:xfrm>
              <a:off x="361842" y="3159116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会員数</a:t>
              </a:r>
              <a:r>
                <a:rPr kumimoji="1" lang="en-US" altLang="ja-JP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163</a:t>
              </a: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者にてスタート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818D9F0-55D8-F1F8-A6F5-8D41F5E214B0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TDPF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稼働開始</a:t>
              </a:r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D2A4F65E-2E69-D024-5DC2-534E43BA30AF}"/>
              </a:ext>
            </a:extLst>
          </p:cNvPr>
          <p:cNvGrpSpPr/>
          <p:nvPr/>
        </p:nvGrpSpPr>
        <p:grpSpPr>
          <a:xfrm>
            <a:off x="1342026" y="4369249"/>
            <a:ext cx="2947804" cy="1704088"/>
            <a:chOff x="290535" y="2145216"/>
            <a:chExt cx="4067246" cy="242366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5DAA3DE4-721D-363C-D3AD-B9C1DCB37AD3}"/>
                </a:ext>
              </a:extLst>
            </p:cNvPr>
            <p:cNvSpPr/>
            <p:nvPr/>
          </p:nvSpPr>
          <p:spPr>
            <a:xfrm>
              <a:off x="290694" y="2145331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72A4616B-F5A4-24EC-E631-1499537FB13B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多様な官民の会員が参画するプラットフォームに成長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E309DA7-284B-3709-E999-8ACDAD413AB8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300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者の会員が参画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61D2630-BF82-417F-5C0E-B8F5B1A7C71A}"/>
              </a:ext>
            </a:extLst>
          </p:cNvPr>
          <p:cNvGrpSpPr/>
          <p:nvPr/>
        </p:nvGrpSpPr>
        <p:grpSpPr>
          <a:xfrm>
            <a:off x="7648747" y="1463998"/>
            <a:ext cx="3212367" cy="1704088"/>
            <a:chOff x="4021501" y="1442232"/>
            <a:chExt cx="3212367" cy="170408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62878954-4BD0-8F78-F77F-2ED9A99F062F}"/>
                </a:ext>
              </a:extLst>
            </p:cNvPr>
            <p:cNvGrpSpPr/>
            <p:nvPr/>
          </p:nvGrpSpPr>
          <p:grpSpPr>
            <a:xfrm>
              <a:off x="4021501" y="1442232"/>
              <a:ext cx="3212367" cy="1704088"/>
              <a:chOff x="92865" y="2145216"/>
              <a:chExt cx="4432278" cy="2423666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96731D7-5C22-E28E-14D1-407C610DB2C5}"/>
                  </a:ext>
                </a:extLst>
              </p:cNvPr>
              <p:cNvSpPr/>
              <p:nvPr/>
            </p:nvSpPr>
            <p:spPr>
              <a:xfrm>
                <a:off x="290693" y="2145331"/>
                <a:ext cx="4066926" cy="2423551"/>
              </a:xfrm>
              <a:prstGeom prst="rect">
                <a:avLst/>
              </a:prstGeom>
              <a:solidFill>
                <a:srgbClr val="55C3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08">
                  <a:buClr>
                    <a:srgbClr val="000000"/>
                  </a:buClr>
                </a:pPr>
                <a:endParaRPr kumimoji="1" lang="ja-JP" altLang="en-US" sz="1600" kern="0" dirty="0"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sym typeface="Arial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BF5EE6FD-D36D-C389-492F-A6DCEEDFB234}"/>
                  </a:ext>
                </a:extLst>
              </p:cNvPr>
              <p:cNvSpPr/>
              <p:nvPr/>
            </p:nvSpPr>
            <p:spPr>
              <a:xfrm>
                <a:off x="361842" y="3159116"/>
                <a:ext cx="3924628" cy="13101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1093" indent="-241093">
                  <a:buFont typeface="Wingdings" panose="05000000000000000000" pitchFamily="2" charset="2"/>
                  <a:buChar char="ü"/>
                </a:pPr>
                <a:endPara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42F2221B-4146-3F6C-08B5-BB4BCD3D0C4C}"/>
                  </a:ext>
                </a:extLst>
              </p:cNvPr>
              <p:cNvSpPr txBox="1"/>
              <p:nvPr/>
            </p:nvSpPr>
            <p:spPr>
              <a:xfrm>
                <a:off x="92865" y="2145216"/>
                <a:ext cx="4432278" cy="7743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kumimoji="1" lang="ja-JP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ケーススタディ採択</a:t>
                </a:r>
                <a:endParaRPr kumimoji="1" lang="en-US" altLang="ja-JP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（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令和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6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年７月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31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日）</a:t>
                </a:r>
                <a:endParaRPr kumimoji="1"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endPara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BAA71E36-156C-FFC8-43A9-97A1C3FEC787}"/>
                </a:ext>
              </a:extLst>
            </p:cNvPr>
            <p:cNvSpPr/>
            <p:nvPr/>
          </p:nvSpPr>
          <p:spPr>
            <a:xfrm>
              <a:off x="4221314" y="2145726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先駆的なデータ利活用のユースケースとして５つの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プロジェクトを採択</a:t>
              </a: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5DBEE18B-B90B-8AD8-BE20-B388C0676AD7}"/>
              </a:ext>
            </a:extLst>
          </p:cNvPr>
          <p:cNvGrpSpPr/>
          <p:nvPr/>
        </p:nvGrpSpPr>
        <p:grpSpPr>
          <a:xfrm>
            <a:off x="7758271" y="4378390"/>
            <a:ext cx="3183950" cy="1713419"/>
            <a:chOff x="119199" y="2131945"/>
            <a:chExt cx="4393070" cy="2436937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6F09CA6F-2C0D-8B2A-D560-FC37EFC97723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31097ED1-50B2-0584-AAFA-6D6650D4B9BD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プロジェクト成果の発表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DF0D7CA0-20C1-2947-7714-BCF71431D1DE}"/>
                </a:ext>
              </a:extLst>
            </p:cNvPr>
            <p:cNvSpPr txBox="1"/>
            <p:nvPr/>
          </p:nvSpPr>
          <p:spPr>
            <a:xfrm>
              <a:off x="119199" y="2131945"/>
              <a:ext cx="4393070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ケーススタディ成果発表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日現在）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1C2BECE-0233-2CF1-B7A1-DA9ED96B2743}"/>
              </a:ext>
            </a:extLst>
          </p:cNvPr>
          <p:cNvGrpSpPr/>
          <p:nvPr/>
        </p:nvGrpSpPr>
        <p:grpSpPr>
          <a:xfrm>
            <a:off x="4572001" y="4397284"/>
            <a:ext cx="3022343" cy="1704088"/>
            <a:chOff x="4572001" y="4046307"/>
            <a:chExt cx="3022343" cy="1704088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2D289-FDBF-01D8-9F27-241DD7211167}"/>
                </a:ext>
              </a:extLst>
            </p:cNvPr>
            <p:cNvSpPr/>
            <p:nvPr/>
          </p:nvSpPr>
          <p:spPr>
            <a:xfrm>
              <a:off x="4618663" y="4046388"/>
              <a:ext cx="2947571" cy="1704007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B477A10D-6ECF-2CC3-2EA5-4A72438F73DD}"/>
                </a:ext>
              </a:extLst>
            </p:cNvPr>
            <p:cNvSpPr/>
            <p:nvPr/>
          </p:nvSpPr>
          <p:spPr>
            <a:xfrm>
              <a:off x="4670228" y="4749620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会員プロフィール・データ活用事例等の発信が可能に</a:t>
              </a: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FD8F608-00B8-6714-E5ED-D9A00370903C}"/>
                </a:ext>
              </a:extLst>
            </p:cNvPr>
            <p:cNvSpPr txBox="1"/>
            <p:nvPr/>
          </p:nvSpPr>
          <p:spPr>
            <a:xfrm>
              <a:off x="4572001" y="4046307"/>
              <a:ext cx="3022343" cy="54445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ポータルサイト リリース</a:t>
              </a:r>
              <a:endParaRPr kumimoji="1" lang="en-US" altLang="ja-JP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9B8634C-1849-BF7C-B754-471451BDA775}"/>
              </a:ext>
            </a:extLst>
          </p:cNvPr>
          <p:cNvCxnSpPr>
            <a:cxnSpLocks/>
          </p:cNvCxnSpPr>
          <p:nvPr/>
        </p:nvCxnSpPr>
        <p:spPr bwMode="gray">
          <a:xfrm>
            <a:off x="3082955" y="3704615"/>
            <a:ext cx="6264000" cy="17161"/>
          </a:xfrm>
          <a:prstGeom prst="line">
            <a:avLst/>
          </a:prstGeom>
          <a:ln w="5080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56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D6F52-68A7-05DB-7035-99202225F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DEE66BE-4F56-4DC4-4BE2-A9474BAD8ED4}"/>
              </a:ext>
            </a:extLst>
          </p:cNvPr>
          <p:cNvCxnSpPr>
            <a:cxnSpLocks/>
          </p:cNvCxnSpPr>
          <p:nvPr/>
        </p:nvCxnSpPr>
        <p:spPr bwMode="gray">
          <a:xfrm>
            <a:off x="1064464" y="5008127"/>
            <a:ext cx="10728000" cy="0"/>
          </a:xfrm>
          <a:prstGeom prst="line">
            <a:avLst/>
          </a:prstGeom>
          <a:ln w="361950">
            <a:solidFill>
              <a:schemeClr val="accent1">
                <a:lumMod val="20000"/>
                <a:lumOff val="80000"/>
              </a:schemeClr>
            </a:solidFill>
            <a:headEnd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3EEDD77-8AAD-8E64-03C0-8410F6719817}"/>
              </a:ext>
            </a:extLst>
          </p:cNvPr>
          <p:cNvCxnSpPr>
            <a:cxnSpLocks/>
          </p:cNvCxnSpPr>
          <p:nvPr/>
        </p:nvCxnSpPr>
        <p:spPr bwMode="gray">
          <a:xfrm flipV="1">
            <a:off x="323273" y="2321620"/>
            <a:ext cx="10464803" cy="20162"/>
          </a:xfrm>
          <a:prstGeom prst="line">
            <a:avLst/>
          </a:prstGeom>
          <a:ln w="3619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hink-cell data - do not delete" hidden="1">
            <a:extLst>
              <a:ext uri="{FF2B5EF4-FFF2-40B4-BE49-F238E27FC236}">
                <a16:creationId xmlns:a16="http://schemas.microsoft.com/office/drawing/2014/main" id="{AE92A41F-96F3-A38F-A523-464E555B59D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416" imgH="416" progId="TCLayout.ActiveDocument.1">
                  <p:embed/>
                </p:oleObj>
              </mc:Choice>
              <mc:Fallback>
                <p:oleObj name="think-cell スライド" r:id="rId3" imgW="416" imgH="416" progId="TCLayout.ActiveDocument.1">
                  <p:embed/>
                  <p:pic>
                    <p:nvPicPr>
                      <p:cNvPr id="2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E73D6ED-9598-1344-8D81-98D602E33A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7D2C9B50-0761-6442-B1E3-0CB9D5BD8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31" y="292199"/>
            <a:ext cx="11165538" cy="615600"/>
          </a:xfrm>
        </p:spPr>
        <p:txBody>
          <a:bodyPr vert="horz"/>
          <a:lstStyle/>
          <a:p>
            <a:r>
              <a:rPr kumimoji="1" lang="en-US" altLang="ja-JP" dirty="0"/>
              <a:t>TDPF</a:t>
            </a:r>
            <a:r>
              <a:rPr kumimoji="1" lang="ja-JP" altLang="en-US" dirty="0"/>
              <a:t>の歩み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DBBD830-334D-6137-9BC1-FBB160F46B8E}"/>
              </a:ext>
            </a:extLst>
          </p:cNvPr>
          <p:cNvGrpSpPr/>
          <p:nvPr/>
        </p:nvGrpSpPr>
        <p:grpSpPr>
          <a:xfrm>
            <a:off x="4544659" y="1463998"/>
            <a:ext cx="2947804" cy="1704088"/>
            <a:chOff x="290535" y="2092132"/>
            <a:chExt cx="4067246" cy="2423666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40E1D8-EE56-4522-D324-FFE1757EE66F}"/>
                </a:ext>
              </a:extLst>
            </p:cNvPr>
            <p:cNvSpPr/>
            <p:nvPr/>
          </p:nvSpPr>
          <p:spPr>
            <a:xfrm>
              <a:off x="290694" y="2092247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4686C0AF-7EBE-8E20-21F4-EA50DC3C4F44}"/>
                </a:ext>
              </a:extLst>
            </p:cNvPr>
            <p:cNvSpPr/>
            <p:nvPr/>
          </p:nvSpPr>
          <p:spPr>
            <a:xfrm>
              <a:off x="361842" y="3106031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会員間の共創促進を目的としたコミュニティイベントを開催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E2197F1B-A74B-92C0-4D81-34F0AA83A863}"/>
                </a:ext>
              </a:extLst>
            </p:cNvPr>
            <p:cNvSpPr txBox="1"/>
            <p:nvPr/>
          </p:nvSpPr>
          <p:spPr>
            <a:xfrm>
              <a:off x="290535" y="2092132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コミュニティイベント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始動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1AF137A-9583-60A5-C2AE-5F1880AC39DE}"/>
              </a:ext>
            </a:extLst>
          </p:cNvPr>
          <p:cNvGrpSpPr/>
          <p:nvPr/>
        </p:nvGrpSpPr>
        <p:grpSpPr>
          <a:xfrm>
            <a:off x="1277469" y="1445526"/>
            <a:ext cx="2947804" cy="1704088"/>
            <a:chOff x="290535" y="2145216"/>
            <a:chExt cx="4067246" cy="2423666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C5F1009B-F60A-4BC5-BAB0-CE567B73181E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F11DF4B-B837-BA4D-A489-FDF6EC72752E}"/>
                </a:ext>
              </a:extLst>
            </p:cNvPr>
            <p:cNvSpPr/>
            <p:nvPr/>
          </p:nvSpPr>
          <p:spPr>
            <a:xfrm>
              <a:off x="361842" y="3159116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会員数</a:t>
              </a:r>
              <a:r>
                <a:rPr kumimoji="1" lang="en-US" altLang="ja-JP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163</a:t>
              </a: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者にてスタート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326789BE-86E3-399E-AE39-D0C1457C2715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TDPF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稼働開始</a:t>
              </a:r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CFE91D-B59C-BF54-E3C3-5352004F43E5}"/>
              </a:ext>
            </a:extLst>
          </p:cNvPr>
          <p:cNvGrpSpPr/>
          <p:nvPr/>
        </p:nvGrpSpPr>
        <p:grpSpPr>
          <a:xfrm>
            <a:off x="1257184" y="4124149"/>
            <a:ext cx="2947804" cy="1704088"/>
            <a:chOff x="290535" y="2145216"/>
            <a:chExt cx="4067246" cy="242366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3959910-0056-BCCB-772D-CD944012509A}"/>
                </a:ext>
              </a:extLst>
            </p:cNvPr>
            <p:cNvSpPr/>
            <p:nvPr/>
          </p:nvSpPr>
          <p:spPr>
            <a:xfrm>
              <a:off x="290694" y="2145331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1D17422C-AE9E-2DB1-8ED3-2131D029FDBD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多様な官民の会員が参画するプラットフォームに成長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D6EE8DE7-76DD-E5F6-2E2A-7F5958B62270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300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者の会員が参画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499F066-989B-F968-5270-3AA844E385AE}"/>
              </a:ext>
            </a:extLst>
          </p:cNvPr>
          <p:cNvGrpSpPr/>
          <p:nvPr/>
        </p:nvGrpSpPr>
        <p:grpSpPr>
          <a:xfrm>
            <a:off x="7648747" y="1463998"/>
            <a:ext cx="3212367" cy="1704088"/>
            <a:chOff x="4021501" y="1442232"/>
            <a:chExt cx="3212367" cy="170408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4CAD787-AC1A-58DC-0185-821F1B0D0C66}"/>
                </a:ext>
              </a:extLst>
            </p:cNvPr>
            <p:cNvGrpSpPr/>
            <p:nvPr/>
          </p:nvGrpSpPr>
          <p:grpSpPr>
            <a:xfrm>
              <a:off x="4021501" y="1442232"/>
              <a:ext cx="3212367" cy="1704088"/>
              <a:chOff x="92865" y="2145216"/>
              <a:chExt cx="4432278" cy="2423666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6E06DF60-6112-795C-D9CC-04E1E9523844}"/>
                  </a:ext>
                </a:extLst>
              </p:cNvPr>
              <p:cNvSpPr/>
              <p:nvPr/>
            </p:nvSpPr>
            <p:spPr>
              <a:xfrm>
                <a:off x="290693" y="2145331"/>
                <a:ext cx="4066926" cy="2423551"/>
              </a:xfrm>
              <a:prstGeom prst="rect">
                <a:avLst/>
              </a:prstGeom>
              <a:solidFill>
                <a:srgbClr val="55C3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08">
                  <a:buClr>
                    <a:srgbClr val="000000"/>
                  </a:buClr>
                </a:pPr>
                <a:endParaRPr kumimoji="1" lang="ja-JP" altLang="en-US" sz="1600" kern="0" dirty="0"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sym typeface="Arial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AE06042F-CE80-0D3D-5169-BFFABD960DA3}"/>
                  </a:ext>
                </a:extLst>
              </p:cNvPr>
              <p:cNvSpPr/>
              <p:nvPr/>
            </p:nvSpPr>
            <p:spPr>
              <a:xfrm>
                <a:off x="361842" y="3159116"/>
                <a:ext cx="3924628" cy="13101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1093" indent="-241093">
                  <a:buFont typeface="Wingdings" panose="05000000000000000000" pitchFamily="2" charset="2"/>
                  <a:buChar char="ü"/>
                </a:pPr>
                <a:endPara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9981455D-1BE6-0E9E-422C-622ACCA255AD}"/>
                  </a:ext>
                </a:extLst>
              </p:cNvPr>
              <p:cNvSpPr txBox="1"/>
              <p:nvPr/>
            </p:nvSpPr>
            <p:spPr>
              <a:xfrm>
                <a:off x="92865" y="2145216"/>
                <a:ext cx="4432278" cy="7743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kumimoji="1" lang="ja-JP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ケーススタディ採択</a:t>
                </a:r>
                <a:endParaRPr kumimoji="1" lang="en-US" altLang="ja-JP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（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令和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6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年７月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31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日）</a:t>
                </a:r>
                <a:endParaRPr kumimoji="1"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endPara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81806379-C234-A837-9612-8850035B5A7D}"/>
                </a:ext>
              </a:extLst>
            </p:cNvPr>
            <p:cNvSpPr/>
            <p:nvPr/>
          </p:nvSpPr>
          <p:spPr>
            <a:xfrm>
              <a:off x="4221314" y="2145726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先駆的なデータ利活用のユースケースとして５つの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プロジェクトを採択</a:t>
              </a: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2A3E1FAE-C44F-5082-2002-6292E70ABEC2}"/>
              </a:ext>
            </a:extLst>
          </p:cNvPr>
          <p:cNvGrpSpPr/>
          <p:nvPr/>
        </p:nvGrpSpPr>
        <p:grpSpPr>
          <a:xfrm>
            <a:off x="7673429" y="4133290"/>
            <a:ext cx="3183950" cy="1713419"/>
            <a:chOff x="119199" y="2131945"/>
            <a:chExt cx="4393070" cy="2436937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C93E3B6-F04C-8F4E-9996-FE3D4C6346FF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F618BD10-8BD8-2462-F53B-A2C3BAAA15BF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プロジェクト成果の発表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ACC0E732-779F-3EBE-0F28-3ECACBD288EF}"/>
                </a:ext>
              </a:extLst>
            </p:cNvPr>
            <p:cNvSpPr txBox="1"/>
            <p:nvPr/>
          </p:nvSpPr>
          <p:spPr>
            <a:xfrm>
              <a:off x="119199" y="2131945"/>
              <a:ext cx="4393070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ケーススタディ成果発表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日現在）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AB7CAB8-FBA1-D28A-29E9-745B74E2E297}"/>
              </a:ext>
            </a:extLst>
          </p:cNvPr>
          <p:cNvGrpSpPr/>
          <p:nvPr/>
        </p:nvGrpSpPr>
        <p:grpSpPr>
          <a:xfrm>
            <a:off x="4487159" y="4152184"/>
            <a:ext cx="3022343" cy="1704088"/>
            <a:chOff x="4572001" y="4046307"/>
            <a:chExt cx="3022343" cy="1704088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9FE9568-B76F-4237-E5A1-3EE2117EA402}"/>
                </a:ext>
              </a:extLst>
            </p:cNvPr>
            <p:cNvSpPr/>
            <p:nvPr/>
          </p:nvSpPr>
          <p:spPr>
            <a:xfrm>
              <a:off x="4618663" y="4046388"/>
              <a:ext cx="2947571" cy="1704007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C16D4D8-6486-294C-A2C4-31A973448285}"/>
                </a:ext>
              </a:extLst>
            </p:cNvPr>
            <p:cNvSpPr/>
            <p:nvPr/>
          </p:nvSpPr>
          <p:spPr>
            <a:xfrm>
              <a:off x="4670228" y="4749620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会員プロフィール・データ活用事例等の発信が可能に</a:t>
              </a: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FB2CF2A-D5A4-8475-784A-5C5F6C0B00AF}"/>
                </a:ext>
              </a:extLst>
            </p:cNvPr>
            <p:cNvSpPr txBox="1"/>
            <p:nvPr/>
          </p:nvSpPr>
          <p:spPr>
            <a:xfrm>
              <a:off x="4572001" y="4046307"/>
              <a:ext cx="3022343" cy="54445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ポータルサイト リリース</a:t>
              </a:r>
              <a:endParaRPr kumimoji="1" lang="en-US" altLang="ja-JP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7FCFA23A-B8F4-D663-0E72-51C1F038B390}"/>
              </a:ext>
            </a:extLst>
          </p:cNvPr>
          <p:cNvCxnSpPr>
            <a:cxnSpLocks/>
          </p:cNvCxnSpPr>
          <p:nvPr/>
        </p:nvCxnSpPr>
        <p:spPr bwMode="gray">
          <a:xfrm flipV="1">
            <a:off x="1103505" y="3668582"/>
            <a:ext cx="9684000" cy="0"/>
          </a:xfrm>
          <a:prstGeom prst="line">
            <a:avLst/>
          </a:prstGeom>
          <a:ln w="3587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アーチ 5">
            <a:extLst>
              <a:ext uri="{FF2B5EF4-FFF2-40B4-BE49-F238E27FC236}">
                <a16:creationId xmlns:a16="http://schemas.microsoft.com/office/drawing/2014/main" id="{3B201655-03B5-E079-CFA7-A92DF40E5957}"/>
              </a:ext>
            </a:extLst>
          </p:cNvPr>
          <p:cNvSpPr/>
          <p:nvPr/>
        </p:nvSpPr>
        <p:spPr bwMode="gray">
          <a:xfrm rot="5400000">
            <a:off x="9926128" y="2280120"/>
            <a:ext cx="1704008" cy="1440000"/>
          </a:xfrm>
          <a:prstGeom prst="blockArc">
            <a:avLst/>
          </a:prstGeom>
          <a:solidFill>
            <a:schemeClr val="accent1">
              <a:lumMod val="20000"/>
              <a:lumOff val="80000"/>
            </a:schemeClr>
          </a:solidFill>
          <a:ln w="317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アーチ 16">
            <a:extLst>
              <a:ext uri="{FF2B5EF4-FFF2-40B4-BE49-F238E27FC236}">
                <a16:creationId xmlns:a16="http://schemas.microsoft.com/office/drawing/2014/main" id="{54FF7B5B-898C-8CEA-C55D-C4E2AC454116}"/>
              </a:ext>
            </a:extLst>
          </p:cNvPr>
          <p:cNvSpPr/>
          <p:nvPr/>
        </p:nvSpPr>
        <p:spPr bwMode="gray">
          <a:xfrm rot="16200000" flipH="1">
            <a:off x="260874" y="3618965"/>
            <a:ext cx="1704008" cy="1440000"/>
          </a:xfrm>
          <a:prstGeom prst="blockArc">
            <a:avLst/>
          </a:prstGeom>
          <a:solidFill>
            <a:schemeClr val="accent1">
              <a:lumMod val="20000"/>
              <a:lumOff val="80000"/>
            </a:schemeClr>
          </a:solidFill>
          <a:ln w="317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689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8BB31-F20A-831A-C128-BE888AF07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矢印: 右 30">
            <a:extLst>
              <a:ext uri="{FF2B5EF4-FFF2-40B4-BE49-F238E27FC236}">
                <a16:creationId xmlns:a16="http://schemas.microsoft.com/office/drawing/2014/main" id="{7135142C-4BDB-80C9-DF8C-6E310194DE84}"/>
              </a:ext>
            </a:extLst>
          </p:cNvPr>
          <p:cNvSpPr/>
          <p:nvPr/>
        </p:nvSpPr>
        <p:spPr bwMode="gray">
          <a:xfrm>
            <a:off x="513231" y="4434475"/>
            <a:ext cx="11165538" cy="128441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BBBCBC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70429D0-72EC-C83D-A6CB-C734A1D2EA27}"/>
              </a:ext>
            </a:extLst>
          </p:cNvPr>
          <p:cNvSpPr/>
          <p:nvPr/>
        </p:nvSpPr>
        <p:spPr bwMode="gray">
          <a:xfrm>
            <a:off x="513231" y="2028520"/>
            <a:ext cx="10916769" cy="668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23" name="think-cell data - do not delete" hidden="1">
            <a:extLst>
              <a:ext uri="{FF2B5EF4-FFF2-40B4-BE49-F238E27FC236}">
                <a16:creationId xmlns:a16="http://schemas.microsoft.com/office/drawing/2014/main" id="{AE73D6ED-9598-1344-8D81-98D602E33A5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416" imgH="416" progId="TCLayout.ActiveDocument.1">
                  <p:embed/>
                </p:oleObj>
              </mc:Choice>
              <mc:Fallback>
                <p:oleObj name="think-cell スライド" r:id="rId3" imgW="416" imgH="416" progId="TCLayout.ActiveDocument.1">
                  <p:embed/>
                  <p:pic>
                    <p:nvPicPr>
                      <p:cNvPr id="2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06AEA60-9E85-7DA3-AA00-1176633CFC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999026CC-FC89-0816-EC45-70CCC6C93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31" y="292199"/>
            <a:ext cx="11165538" cy="615600"/>
          </a:xfrm>
        </p:spPr>
        <p:txBody>
          <a:bodyPr vert="horz"/>
          <a:lstStyle/>
          <a:p>
            <a:r>
              <a:rPr kumimoji="1" lang="en-US" altLang="ja-JP" dirty="0"/>
              <a:t>TDPF</a:t>
            </a:r>
            <a:r>
              <a:rPr kumimoji="1" lang="ja-JP" altLang="en-US" dirty="0"/>
              <a:t>の歩み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4228811-11A8-6106-2802-B1790AFF1AA6}"/>
              </a:ext>
            </a:extLst>
          </p:cNvPr>
          <p:cNvGrpSpPr/>
          <p:nvPr/>
        </p:nvGrpSpPr>
        <p:grpSpPr>
          <a:xfrm>
            <a:off x="4544659" y="1463998"/>
            <a:ext cx="2947804" cy="1704088"/>
            <a:chOff x="290535" y="2092132"/>
            <a:chExt cx="4067246" cy="2423666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B6C34633-2D49-EE89-516B-987AF09D4D38}"/>
                </a:ext>
              </a:extLst>
            </p:cNvPr>
            <p:cNvSpPr/>
            <p:nvPr/>
          </p:nvSpPr>
          <p:spPr>
            <a:xfrm>
              <a:off x="290694" y="2092247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9B455C0B-915D-8E5C-7197-EBDBD0113A61}"/>
                </a:ext>
              </a:extLst>
            </p:cNvPr>
            <p:cNvSpPr/>
            <p:nvPr/>
          </p:nvSpPr>
          <p:spPr>
            <a:xfrm>
              <a:off x="361842" y="3106031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会員間の共創促進を目的としたコミュニティイベントを開催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9B07A873-BFB2-01E8-2732-F21857692A83}"/>
                </a:ext>
              </a:extLst>
            </p:cNvPr>
            <p:cNvSpPr txBox="1"/>
            <p:nvPr/>
          </p:nvSpPr>
          <p:spPr>
            <a:xfrm>
              <a:off x="290535" y="2092132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コミュニティイベント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始動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23B4BBB-F05E-95F9-47AB-A67F163C9325}"/>
              </a:ext>
            </a:extLst>
          </p:cNvPr>
          <p:cNvGrpSpPr/>
          <p:nvPr/>
        </p:nvGrpSpPr>
        <p:grpSpPr>
          <a:xfrm>
            <a:off x="1277469" y="1445526"/>
            <a:ext cx="2947804" cy="1704088"/>
            <a:chOff x="290535" y="2145216"/>
            <a:chExt cx="4067246" cy="2423666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D0E9CC6A-9261-8F73-DA98-FDFC8B82D6E9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E4EEDC9-5716-8D52-CEBD-571574AB40C3}"/>
                </a:ext>
              </a:extLst>
            </p:cNvPr>
            <p:cNvSpPr/>
            <p:nvPr/>
          </p:nvSpPr>
          <p:spPr>
            <a:xfrm>
              <a:off x="361842" y="3159116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会員数</a:t>
              </a:r>
              <a:r>
                <a:rPr kumimoji="1" lang="en-US" altLang="ja-JP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163</a:t>
              </a: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者にてスタート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9F11439-2C41-B5E5-8E68-8763B749B9B0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TDPF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稼働開始</a:t>
              </a:r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8FB6529-3286-5FC9-E1FE-8206A44413FB}"/>
              </a:ext>
            </a:extLst>
          </p:cNvPr>
          <p:cNvGrpSpPr/>
          <p:nvPr/>
        </p:nvGrpSpPr>
        <p:grpSpPr>
          <a:xfrm>
            <a:off x="1257184" y="4228924"/>
            <a:ext cx="2947804" cy="1704088"/>
            <a:chOff x="290535" y="2145216"/>
            <a:chExt cx="4067246" cy="242366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2A2585E-FB95-5F11-4CCD-B2DF57DDE68F}"/>
                </a:ext>
              </a:extLst>
            </p:cNvPr>
            <p:cNvSpPr/>
            <p:nvPr/>
          </p:nvSpPr>
          <p:spPr>
            <a:xfrm>
              <a:off x="290694" y="2145331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4A08A46-B5DF-E9AE-2EC5-FFF978CFAF40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多様な官民の会員が参画するプラットフォームに成長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45FAEF8B-642A-85D7-F2B9-465635210525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300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者の会員が参画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F3484CF-9B17-4A84-C3A0-A9E09B84DCA3}"/>
              </a:ext>
            </a:extLst>
          </p:cNvPr>
          <p:cNvGrpSpPr/>
          <p:nvPr/>
        </p:nvGrpSpPr>
        <p:grpSpPr>
          <a:xfrm>
            <a:off x="7648747" y="1463998"/>
            <a:ext cx="3212367" cy="1704088"/>
            <a:chOff x="4021501" y="1442232"/>
            <a:chExt cx="3212367" cy="170408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8ADE2A8-C3C4-F540-9920-7E4FD36F7A1A}"/>
                </a:ext>
              </a:extLst>
            </p:cNvPr>
            <p:cNvGrpSpPr/>
            <p:nvPr/>
          </p:nvGrpSpPr>
          <p:grpSpPr>
            <a:xfrm>
              <a:off x="4021501" y="1442232"/>
              <a:ext cx="3212367" cy="1704088"/>
              <a:chOff x="92865" y="2145216"/>
              <a:chExt cx="4432278" cy="2423666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49CF26FC-D67F-CB58-EDAC-28E57D916A72}"/>
                  </a:ext>
                </a:extLst>
              </p:cNvPr>
              <p:cNvSpPr/>
              <p:nvPr/>
            </p:nvSpPr>
            <p:spPr>
              <a:xfrm>
                <a:off x="290693" y="2145331"/>
                <a:ext cx="4066926" cy="2423551"/>
              </a:xfrm>
              <a:prstGeom prst="rect">
                <a:avLst/>
              </a:prstGeom>
              <a:solidFill>
                <a:srgbClr val="55C3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08">
                  <a:buClr>
                    <a:srgbClr val="000000"/>
                  </a:buClr>
                </a:pPr>
                <a:endParaRPr kumimoji="1" lang="ja-JP" altLang="en-US" sz="1600" kern="0" dirty="0"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sym typeface="Arial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47E99279-A603-473F-D02C-3CA6144A77DF}"/>
                  </a:ext>
                </a:extLst>
              </p:cNvPr>
              <p:cNvSpPr/>
              <p:nvPr/>
            </p:nvSpPr>
            <p:spPr>
              <a:xfrm>
                <a:off x="361842" y="3159116"/>
                <a:ext cx="3924628" cy="13101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1093" indent="-241093">
                  <a:buFont typeface="Wingdings" panose="05000000000000000000" pitchFamily="2" charset="2"/>
                  <a:buChar char="ü"/>
                </a:pPr>
                <a:endPara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931CF085-0FAF-3CB3-346C-58BE1FD31DC1}"/>
                  </a:ext>
                </a:extLst>
              </p:cNvPr>
              <p:cNvSpPr txBox="1"/>
              <p:nvPr/>
            </p:nvSpPr>
            <p:spPr>
              <a:xfrm>
                <a:off x="92865" y="2145216"/>
                <a:ext cx="4432278" cy="7743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kumimoji="1" lang="ja-JP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ケーススタディ採択</a:t>
                </a:r>
                <a:endParaRPr kumimoji="1" lang="en-US" altLang="ja-JP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（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令和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6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年７月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31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日）</a:t>
                </a:r>
                <a:endParaRPr kumimoji="1"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endPara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75157254-88C2-4C04-4E4C-5E022F73942A}"/>
                </a:ext>
              </a:extLst>
            </p:cNvPr>
            <p:cNvSpPr/>
            <p:nvPr/>
          </p:nvSpPr>
          <p:spPr>
            <a:xfrm>
              <a:off x="4221314" y="2145726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先駆的なデータ利活用のユースケースとして５つの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プロジェクトを採択</a:t>
              </a: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E43FDBDE-3255-2141-4CDF-30496B0D35B8}"/>
              </a:ext>
            </a:extLst>
          </p:cNvPr>
          <p:cNvGrpSpPr/>
          <p:nvPr/>
        </p:nvGrpSpPr>
        <p:grpSpPr>
          <a:xfrm>
            <a:off x="7673429" y="4238065"/>
            <a:ext cx="3183950" cy="1713419"/>
            <a:chOff x="119199" y="2131945"/>
            <a:chExt cx="4393070" cy="2436937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D326DABB-FE42-441B-9CBA-075191AA67D3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3CA4FF46-ED09-6165-0BD8-89827AB76CA8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プロジェクト成果の発表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70AC4DD2-714B-8517-7E83-63D7E9664B67}"/>
                </a:ext>
              </a:extLst>
            </p:cNvPr>
            <p:cNvSpPr txBox="1"/>
            <p:nvPr/>
          </p:nvSpPr>
          <p:spPr>
            <a:xfrm>
              <a:off x="119199" y="2131945"/>
              <a:ext cx="4393070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ケーススタディ成果発表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日現在）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D5EA225-4D3B-3C99-20DA-225E230D7F5D}"/>
              </a:ext>
            </a:extLst>
          </p:cNvPr>
          <p:cNvGrpSpPr/>
          <p:nvPr/>
        </p:nvGrpSpPr>
        <p:grpSpPr>
          <a:xfrm>
            <a:off x="4487159" y="4256959"/>
            <a:ext cx="3022343" cy="1704088"/>
            <a:chOff x="4572001" y="4046307"/>
            <a:chExt cx="3022343" cy="1704088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EC4B871A-D072-4153-273E-77535FA3CC26}"/>
                </a:ext>
              </a:extLst>
            </p:cNvPr>
            <p:cNvSpPr/>
            <p:nvPr/>
          </p:nvSpPr>
          <p:spPr>
            <a:xfrm>
              <a:off x="4618663" y="4046388"/>
              <a:ext cx="2947571" cy="1704007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9F6ED0A-7051-64CF-6DC5-5589B7AA2368}"/>
                </a:ext>
              </a:extLst>
            </p:cNvPr>
            <p:cNvSpPr/>
            <p:nvPr/>
          </p:nvSpPr>
          <p:spPr>
            <a:xfrm>
              <a:off x="4670228" y="4749620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会員プロフィール・データ活用事例等の発信が可能に</a:t>
              </a: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28166140-DE01-0B20-00A6-67A65AA18107}"/>
                </a:ext>
              </a:extLst>
            </p:cNvPr>
            <p:cNvSpPr txBox="1"/>
            <p:nvPr/>
          </p:nvSpPr>
          <p:spPr>
            <a:xfrm>
              <a:off x="4572001" y="4046307"/>
              <a:ext cx="3022343" cy="54445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ポータルサイト リリース</a:t>
              </a:r>
              <a:endParaRPr kumimoji="1" lang="en-US" altLang="ja-JP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0723A4B-99CB-8786-3755-73D75E9694E3}"/>
              </a:ext>
            </a:extLst>
          </p:cNvPr>
          <p:cNvSpPr/>
          <p:nvPr/>
        </p:nvSpPr>
        <p:spPr bwMode="gray">
          <a:xfrm>
            <a:off x="11067935" y="2031522"/>
            <a:ext cx="360000" cy="18534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FEF0AAD-97C2-9E71-D591-0777474D9E90}"/>
              </a:ext>
            </a:extLst>
          </p:cNvPr>
          <p:cNvSpPr/>
          <p:nvPr/>
        </p:nvSpPr>
        <p:spPr bwMode="gray">
          <a:xfrm>
            <a:off x="503706" y="3524294"/>
            <a:ext cx="10916769" cy="3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055E4C0-5BE8-65D7-290D-014B285D5996}"/>
              </a:ext>
            </a:extLst>
          </p:cNvPr>
          <p:cNvSpPr/>
          <p:nvPr/>
        </p:nvSpPr>
        <p:spPr bwMode="gray">
          <a:xfrm>
            <a:off x="507237" y="3521689"/>
            <a:ext cx="360000" cy="18534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</a:pPr>
            <a:endParaRPr kumimoji="1" lang="ja-JP" altLang="en-US" sz="12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59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ED20E-B311-209B-953B-EB327A98D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矢印: V 字型 4">
            <a:extLst>
              <a:ext uri="{FF2B5EF4-FFF2-40B4-BE49-F238E27FC236}">
                <a16:creationId xmlns:a16="http://schemas.microsoft.com/office/drawing/2014/main" id="{B9E9FCC5-5457-9364-8576-C6E21710C31B}"/>
              </a:ext>
            </a:extLst>
          </p:cNvPr>
          <p:cNvSpPr/>
          <p:nvPr/>
        </p:nvSpPr>
        <p:spPr>
          <a:xfrm>
            <a:off x="6950" y="4234554"/>
            <a:ext cx="12191998" cy="1215640"/>
          </a:xfrm>
          <a:prstGeom prst="notched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4" name="矢印: V 字型 3">
            <a:extLst>
              <a:ext uri="{FF2B5EF4-FFF2-40B4-BE49-F238E27FC236}">
                <a16:creationId xmlns:a16="http://schemas.microsoft.com/office/drawing/2014/main" id="{C1C593A0-C27B-8817-4149-2B6BDDB1CF89}"/>
              </a:ext>
            </a:extLst>
          </p:cNvPr>
          <p:cNvSpPr/>
          <p:nvPr/>
        </p:nvSpPr>
        <p:spPr>
          <a:xfrm>
            <a:off x="2" y="1628046"/>
            <a:ext cx="12191998" cy="1215640"/>
          </a:xfrm>
          <a:prstGeom prst="notched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ja-JP" altLang="en-US" dirty="0"/>
          </a:p>
        </p:txBody>
      </p:sp>
      <p:graphicFrame>
        <p:nvGraphicFramePr>
          <p:cNvPr id="23" name="think-cell data - do not delete" hidden="1">
            <a:extLst>
              <a:ext uri="{FF2B5EF4-FFF2-40B4-BE49-F238E27FC236}">
                <a16:creationId xmlns:a16="http://schemas.microsoft.com/office/drawing/2014/main" id="{5DFBAADF-1EED-1B71-77FC-BC13F6B4D8F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416" imgH="416" progId="TCLayout.ActiveDocument.1">
                  <p:embed/>
                </p:oleObj>
              </mc:Choice>
              <mc:Fallback>
                <p:oleObj name="think-cell スライド" r:id="rId3" imgW="416" imgH="416" progId="TCLayout.ActiveDocument.1">
                  <p:embed/>
                  <p:pic>
                    <p:nvPicPr>
                      <p:cNvPr id="2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06AEA60-9E85-7DA3-AA00-1176633CFC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64333B24-90B5-3093-4893-6559F95CD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31" y="292199"/>
            <a:ext cx="11165538" cy="615600"/>
          </a:xfrm>
        </p:spPr>
        <p:txBody>
          <a:bodyPr vert="horz"/>
          <a:lstStyle/>
          <a:p>
            <a:r>
              <a:rPr kumimoji="1" lang="en-US" altLang="ja-JP" dirty="0"/>
              <a:t>TDPF</a:t>
            </a:r>
            <a:r>
              <a:rPr kumimoji="1" lang="ja-JP" altLang="en-US" dirty="0"/>
              <a:t>の歩み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7FB16A7-CA86-8D87-5687-269C98AAD725}"/>
              </a:ext>
            </a:extLst>
          </p:cNvPr>
          <p:cNvGrpSpPr/>
          <p:nvPr/>
        </p:nvGrpSpPr>
        <p:grpSpPr>
          <a:xfrm>
            <a:off x="4618547" y="1463998"/>
            <a:ext cx="2947804" cy="1704088"/>
            <a:chOff x="290535" y="2092132"/>
            <a:chExt cx="4067246" cy="2423666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317D478-4EE9-BCEE-0D6E-61CB86F13F5E}"/>
                </a:ext>
              </a:extLst>
            </p:cNvPr>
            <p:cNvSpPr/>
            <p:nvPr/>
          </p:nvSpPr>
          <p:spPr>
            <a:xfrm>
              <a:off x="290694" y="2092247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6489ED8-CCF0-5B47-4C5F-195D7C6E2EAA}"/>
                </a:ext>
              </a:extLst>
            </p:cNvPr>
            <p:cNvSpPr/>
            <p:nvPr/>
          </p:nvSpPr>
          <p:spPr>
            <a:xfrm>
              <a:off x="361842" y="3106031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会員間の共創促進を目的としたコミュニティイベントを開催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A6F34E83-A2D6-8BC3-C6F7-C52A3010BDFD}"/>
                </a:ext>
              </a:extLst>
            </p:cNvPr>
            <p:cNvSpPr txBox="1"/>
            <p:nvPr/>
          </p:nvSpPr>
          <p:spPr>
            <a:xfrm>
              <a:off x="290535" y="2092132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コミュニティイベント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始動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5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1F01825-021E-36E8-EB5B-94ED7D1915CA}"/>
              </a:ext>
            </a:extLst>
          </p:cNvPr>
          <p:cNvGrpSpPr/>
          <p:nvPr/>
        </p:nvGrpSpPr>
        <p:grpSpPr>
          <a:xfrm>
            <a:off x="871068" y="1463998"/>
            <a:ext cx="2947804" cy="1704088"/>
            <a:chOff x="290535" y="2145216"/>
            <a:chExt cx="4067246" cy="2423666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923C1F3-BE24-F9CF-E480-789A9AEC90D1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75A8755-95B2-6BA8-5F4B-944D7019AAFB}"/>
                </a:ext>
              </a:extLst>
            </p:cNvPr>
            <p:cNvSpPr/>
            <p:nvPr/>
          </p:nvSpPr>
          <p:spPr>
            <a:xfrm>
              <a:off x="361842" y="3159116"/>
              <a:ext cx="3924628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会員数</a:t>
              </a:r>
              <a:r>
                <a:rPr kumimoji="1" lang="en-US" altLang="ja-JP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163</a:t>
              </a: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者にてスタート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F308339-C94F-82D9-6D3A-A26DEEB98958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TDPF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稼働開始</a:t>
              </a:r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E27F7B1-2A49-CA60-F8ED-C00920DEDCB4}"/>
              </a:ext>
            </a:extLst>
          </p:cNvPr>
          <p:cNvGrpSpPr/>
          <p:nvPr/>
        </p:nvGrpSpPr>
        <p:grpSpPr>
          <a:xfrm>
            <a:off x="861737" y="4036744"/>
            <a:ext cx="2947804" cy="1704088"/>
            <a:chOff x="290535" y="2145216"/>
            <a:chExt cx="4067246" cy="242366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17564851-2378-6808-1E9A-8892B5788471}"/>
                </a:ext>
              </a:extLst>
            </p:cNvPr>
            <p:cNvSpPr/>
            <p:nvPr/>
          </p:nvSpPr>
          <p:spPr>
            <a:xfrm>
              <a:off x="290694" y="2145331"/>
              <a:ext cx="4066925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E65AE911-211D-14E9-BAA0-CD7B3D1AC69C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多様な官民の会員が参画するプラットフォームに成長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84D28685-9C89-69F7-D17F-FFE90FF71356}"/>
                </a:ext>
              </a:extLst>
            </p:cNvPr>
            <p:cNvSpPr txBox="1"/>
            <p:nvPr/>
          </p:nvSpPr>
          <p:spPr>
            <a:xfrm>
              <a:off x="290535" y="2145216"/>
              <a:ext cx="4067246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300</a:t>
              </a:r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者の会員が参画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10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31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7F6E93A-245C-5652-86D3-E963FB574D25}"/>
              </a:ext>
            </a:extLst>
          </p:cNvPr>
          <p:cNvGrpSpPr/>
          <p:nvPr/>
        </p:nvGrpSpPr>
        <p:grpSpPr>
          <a:xfrm>
            <a:off x="8165980" y="1463998"/>
            <a:ext cx="3212367" cy="1704088"/>
            <a:chOff x="4021501" y="1442232"/>
            <a:chExt cx="3212367" cy="1704088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B49CE24-7414-6678-9E68-CFCED1A13E1C}"/>
                </a:ext>
              </a:extLst>
            </p:cNvPr>
            <p:cNvGrpSpPr/>
            <p:nvPr/>
          </p:nvGrpSpPr>
          <p:grpSpPr>
            <a:xfrm>
              <a:off x="4021501" y="1442232"/>
              <a:ext cx="3212367" cy="1704088"/>
              <a:chOff x="92865" y="2145216"/>
              <a:chExt cx="4432278" cy="2423666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2748E67A-3651-1635-190D-067B9021CF0C}"/>
                  </a:ext>
                </a:extLst>
              </p:cNvPr>
              <p:cNvSpPr/>
              <p:nvPr/>
            </p:nvSpPr>
            <p:spPr>
              <a:xfrm>
                <a:off x="290693" y="2145331"/>
                <a:ext cx="4066926" cy="2423551"/>
              </a:xfrm>
              <a:prstGeom prst="rect">
                <a:avLst/>
              </a:prstGeom>
              <a:solidFill>
                <a:srgbClr val="55C3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08">
                  <a:buClr>
                    <a:srgbClr val="000000"/>
                  </a:buClr>
                </a:pPr>
                <a:endParaRPr kumimoji="1" lang="ja-JP" altLang="en-US" sz="1600" kern="0" dirty="0">
                  <a:solidFill>
                    <a:srgbClr val="FFFFFF"/>
                  </a:solidFill>
                  <a:latin typeface="Meiryo UI" panose="020B0604030504040204" pitchFamily="50" charset="-128"/>
                  <a:ea typeface="Meiryo UI" panose="020B0604030504040204" pitchFamily="50" charset="-128"/>
                  <a:sym typeface="Arial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398C45DF-B134-8599-9B49-9838405B8B22}"/>
                  </a:ext>
                </a:extLst>
              </p:cNvPr>
              <p:cNvSpPr/>
              <p:nvPr/>
            </p:nvSpPr>
            <p:spPr>
              <a:xfrm>
                <a:off x="361842" y="3159116"/>
                <a:ext cx="3924628" cy="131010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41093" indent="-241093">
                  <a:buFont typeface="Wingdings" panose="05000000000000000000" pitchFamily="2" charset="2"/>
                  <a:buChar char="ü"/>
                </a:pPr>
                <a:endPara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3228B32-61D3-33C7-F4B3-D45C90222CE7}"/>
                  </a:ext>
                </a:extLst>
              </p:cNvPr>
              <p:cNvSpPr txBox="1"/>
              <p:nvPr/>
            </p:nvSpPr>
            <p:spPr>
              <a:xfrm>
                <a:off x="92865" y="2145216"/>
                <a:ext cx="4432278" cy="77435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kumimoji="1" lang="ja-JP" altLang="en-US" sz="2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ケーススタディ採択</a:t>
                </a:r>
                <a:endParaRPr kumimoji="1" lang="en-US" altLang="ja-JP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r>
                  <a:rPr kumimoji="1" lang="ja-JP" altLang="en-US" sz="1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（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令和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6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年７月</a:t>
                </a:r>
                <a:r>
                  <a:rPr kumimoji="1" lang="en-US" altLang="ja-JP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31</a:t>
                </a:r>
                <a:r>
                  <a:rPr kumimoji="1" lang="ja-JP" alt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</a:rPr>
                  <a:t>日）</a:t>
                </a:r>
                <a:endParaRPr kumimoji="1"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  <a:p>
                <a:pPr algn="ctr"/>
                <a:endPara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</p:grp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439EC748-8313-A65D-61FB-8AFE401C6C99}"/>
                </a:ext>
              </a:extLst>
            </p:cNvPr>
            <p:cNvSpPr/>
            <p:nvPr/>
          </p:nvSpPr>
          <p:spPr>
            <a:xfrm>
              <a:off x="4221314" y="2145726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先駆的なデータ利活用のユースケースとして５つの</a:t>
              </a: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　　プロジェクトを採択</a:t>
              </a: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7CA259D-6C42-3826-A81A-C42229213E7B}"/>
              </a:ext>
            </a:extLst>
          </p:cNvPr>
          <p:cNvGrpSpPr/>
          <p:nvPr/>
        </p:nvGrpSpPr>
        <p:grpSpPr>
          <a:xfrm>
            <a:off x="8201616" y="4027413"/>
            <a:ext cx="3183950" cy="1713419"/>
            <a:chOff x="119199" y="2131945"/>
            <a:chExt cx="4393070" cy="2436937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B5ADA6FE-EC07-6C58-9D7B-DE98A748F0A5}"/>
                </a:ext>
              </a:extLst>
            </p:cNvPr>
            <p:cNvSpPr/>
            <p:nvPr/>
          </p:nvSpPr>
          <p:spPr>
            <a:xfrm>
              <a:off x="290694" y="2145331"/>
              <a:ext cx="4066924" cy="2423551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F7AE0170-E0BF-A37F-5A64-AF3A9A35FC83}"/>
                </a:ext>
              </a:extLst>
            </p:cNvPr>
            <p:cNvSpPr/>
            <p:nvPr/>
          </p:nvSpPr>
          <p:spPr>
            <a:xfrm>
              <a:off x="361842" y="3159116"/>
              <a:ext cx="3924627" cy="13101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プロジェクト成果の発表</a:t>
              </a: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EB8984EB-0EBE-20DD-93E7-0742235017C0}"/>
                </a:ext>
              </a:extLst>
            </p:cNvPr>
            <p:cNvSpPr txBox="1"/>
            <p:nvPr/>
          </p:nvSpPr>
          <p:spPr>
            <a:xfrm>
              <a:off x="119199" y="2131945"/>
              <a:ext cx="4393070" cy="774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ケーススタディ成果発表</a:t>
              </a:r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7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14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日現在）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9D7FE3F-B177-5B27-D682-4CEF8B44BAA2}"/>
              </a:ext>
            </a:extLst>
          </p:cNvPr>
          <p:cNvGrpSpPr/>
          <p:nvPr/>
        </p:nvGrpSpPr>
        <p:grpSpPr>
          <a:xfrm>
            <a:off x="4572001" y="4046307"/>
            <a:ext cx="3022343" cy="1704088"/>
            <a:chOff x="4572001" y="4046307"/>
            <a:chExt cx="3022343" cy="1704088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C90E76D-45F1-21F4-2322-A6A79089CD25}"/>
                </a:ext>
              </a:extLst>
            </p:cNvPr>
            <p:cNvSpPr/>
            <p:nvPr/>
          </p:nvSpPr>
          <p:spPr>
            <a:xfrm>
              <a:off x="4618663" y="4046388"/>
              <a:ext cx="2947571" cy="1704007"/>
            </a:xfrm>
            <a:prstGeom prst="rect">
              <a:avLst/>
            </a:prstGeom>
            <a:solidFill>
              <a:srgbClr val="55C3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08">
                <a:buClr>
                  <a:srgbClr val="000000"/>
                </a:buClr>
              </a:pPr>
              <a:endParaRPr kumimoji="1" lang="ja-JP" altLang="en-US" sz="1600" kern="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Arial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AD22C6AF-DBCE-8BAE-017E-821C212B99A9}"/>
                </a:ext>
              </a:extLst>
            </p:cNvPr>
            <p:cNvSpPr/>
            <p:nvPr/>
          </p:nvSpPr>
          <p:spPr>
            <a:xfrm>
              <a:off x="4670228" y="4749620"/>
              <a:ext cx="2844439" cy="9211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en-US" altLang="ja-JP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241093" indent="-241093">
                <a:buFont typeface="Wingdings" panose="05000000000000000000" pitchFamily="2" charset="2"/>
                <a:buChar char="ü"/>
              </a:pPr>
              <a:r>
                <a:rPr kumimoji="1" lang="ja-JP" altLang="en-US" sz="168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会員プロフィール・データ活用事例等の発信が可能に</a:t>
              </a:r>
            </a:p>
            <a:p>
              <a:pPr marL="241093" indent="-241093">
                <a:buFont typeface="Wingdings" panose="05000000000000000000" pitchFamily="2" charset="2"/>
                <a:buChar char="ü"/>
              </a:pPr>
              <a:endParaRPr kumimoji="1" lang="ja-JP" altLang="en-US" sz="1687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788B32F-2825-8283-78BC-377DE499C9E2}"/>
                </a:ext>
              </a:extLst>
            </p:cNvPr>
            <p:cNvSpPr txBox="1"/>
            <p:nvPr/>
          </p:nvSpPr>
          <p:spPr>
            <a:xfrm>
              <a:off x="4572001" y="4046307"/>
              <a:ext cx="3022343" cy="54445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kumimoji="1" lang="ja-JP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ポータルサイト リリース</a:t>
              </a:r>
              <a:endParaRPr kumimoji="1" lang="en-US" altLang="ja-JP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r>
                <a:rPr kumimoji="1" lang="ja-JP" altLang="en-US" sz="1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（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令和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6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年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11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月</a:t>
              </a:r>
              <a:r>
                <a:rPr kumimoji="1" lang="en-US" altLang="ja-JP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12</a:t>
              </a:r>
              <a:r>
                <a:rPr kumimoji="1" lang="ja-JP" alt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rPr>
                <a:t>日）</a:t>
              </a:r>
              <a:endParaRPr kumimoji="1" lang="ja-JP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/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36101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8352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STYLE_ID" val="35e8e40f-b990-41de-a0fc-543397efce71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T Template_A4_J_202101">
  <a:themeElements>
    <a:clrScheme name="DT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T">
      <a:majorFont>
        <a:latin typeface="Calibri"/>
        <a:ea typeface="Yu Gothic UI"/>
        <a:cs typeface=""/>
      </a:majorFont>
      <a:minorFont>
        <a:latin typeface="Calibri Light"/>
        <a:ea typeface="Yu Gothic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>
            <a:lumMod val="20000"/>
            <a:lumOff val="80000"/>
          </a:schemeClr>
        </a:solidFill>
        <a:ln w="12700" algn="ctr">
          <a:solidFill>
            <a:srgbClr val="BBBCBC"/>
          </a:solidFill>
          <a:miter lim="800000"/>
          <a:headEnd/>
          <a:tailEnd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1200" dirty="0">
            <a:solidFill>
              <a:prstClr val="black"/>
            </a:solidFill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spDef>
    <a:lnDef>
      <a:spPr bwMode="gray"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46800" tIns="36000" rIns="46800" bIns="36000" rtlCol="0" anchor="ctr" anchorCtr="0">
        <a:noAutofit/>
      </a:bodyPr>
      <a:lstStyle>
        <a:defPPr marL="0" marR="0" indent="0" algn="l" defTabSz="990564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Pct val="100000"/>
          <a:buFont typeface="Wingdings" panose="05000000000000000000" pitchFamily="2" charset="2"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プレゼンテーション1" id="{0DAAAF32-8D7F-4FEC-A7C8-A85305F44EF9}" vid="{395AF2D8-24AA-4477-9AD8-92A0920AA8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536</Words>
  <Application>Microsoft Office PowerPoint</Application>
  <PresentationFormat>ワイド画面</PresentationFormat>
  <Paragraphs>76</Paragraphs>
  <Slides>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Meiryo UI</vt:lpstr>
      <vt:lpstr>Arial</vt:lpstr>
      <vt:lpstr>Verdana</vt:lpstr>
      <vt:lpstr>Wingdings</vt:lpstr>
      <vt:lpstr>DT Template_A4_J_202101</vt:lpstr>
      <vt:lpstr>think-cell スライド</vt:lpstr>
      <vt:lpstr>TDPFの歩み</vt:lpstr>
      <vt:lpstr>TDPFの歩み</vt:lpstr>
      <vt:lpstr>TDPFの歩み</vt:lpstr>
      <vt:lpstr>TDPFの歩み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2024-05-17T06:39:48Z</dcterms:created>
  <dcterms:modified xsi:type="dcterms:W3CDTF">2025-02-01T05:36:43Z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2024-05-17T06:39:57Z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f3ffdf4c-239f-4e18-82dc-80a25267da2e</vt:lpwstr>
  </property>
  <property fmtid="{D5CDD505-2E9C-101B-9397-08002B2CF9AE}" pid="8" name="MSIP_Label_ea60d57e-af5b-4752-ac57-3e4f28ca11dc_ContentBits">
    <vt:lpwstr>0</vt:lpwstr>
  </property>
</Properties>
</file>